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5" r:id="rId2"/>
    <p:sldId id="278" r:id="rId3"/>
    <p:sldId id="288" r:id="rId4"/>
    <p:sldId id="257" r:id="rId5"/>
    <p:sldId id="280" r:id="rId6"/>
    <p:sldId id="283" r:id="rId7"/>
    <p:sldId id="285" r:id="rId8"/>
    <p:sldId id="258" r:id="rId9"/>
    <p:sldId id="259" r:id="rId10"/>
    <p:sldId id="260" r:id="rId11"/>
    <p:sldId id="261" r:id="rId12"/>
    <p:sldId id="286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87" r:id="rId24"/>
    <p:sldId id="273" r:id="rId25"/>
    <p:sldId id="274" r:id="rId2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301618" y="2481452"/>
            <a:ext cx="2540762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78535" y="192150"/>
            <a:ext cx="7586929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8916" y="1579245"/>
            <a:ext cx="7986166" cy="15868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535" y="192150"/>
            <a:ext cx="7586929" cy="738664"/>
          </a:xfrm>
        </p:spPr>
        <p:txBody>
          <a:bodyPr/>
          <a:lstStyle/>
          <a:p>
            <a:r>
              <a:rPr lang="en-US" sz="4800" dirty="0" smtClean="0"/>
              <a:t>SAINIK</a:t>
            </a:r>
            <a:r>
              <a:rPr lang="en-US" sz="3600" dirty="0" smtClean="0"/>
              <a:t> </a:t>
            </a:r>
            <a:r>
              <a:rPr lang="en-US" sz="4800" dirty="0" smtClean="0"/>
              <a:t>SCHOOL GOPALGANJ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8916" y="1579245"/>
            <a:ext cx="7986166" cy="3323987"/>
          </a:xfrm>
        </p:spPr>
        <p:txBody>
          <a:bodyPr/>
          <a:lstStyle/>
          <a:p>
            <a:r>
              <a:rPr lang="en-US" sz="5400" dirty="0" smtClean="0"/>
              <a:t>              CLASS </a:t>
            </a:r>
            <a:r>
              <a:rPr lang="en-US" sz="5400" dirty="0" smtClean="0"/>
              <a:t>–IX </a:t>
            </a:r>
            <a:endParaRPr lang="en-US" sz="5400" dirty="0" smtClean="0"/>
          </a:p>
          <a:p>
            <a:r>
              <a:rPr lang="en-US" sz="5400" dirty="0" smtClean="0"/>
              <a:t>  CHAPTER </a:t>
            </a:r>
            <a:r>
              <a:rPr lang="en-US" sz="5400" dirty="0" smtClean="0"/>
              <a:t>–MOTION</a:t>
            </a:r>
          </a:p>
          <a:p>
            <a:r>
              <a:rPr lang="en-US" sz="5400" dirty="0" smtClean="0"/>
              <a:t>                   BY</a:t>
            </a:r>
            <a:endParaRPr lang="en-US" sz="5400" dirty="0" smtClean="0"/>
          </a:p>
          <a:p>
            <a:r>
              <a:rPr lang="en-US" sz="5400" dirty="0" smtClean="0"/>
              <a:t>  Dr  </a:t>
            </a:r>
            <a:r>
              <a:rPr lang="en-US" sz="5400" dirty="0" smtClean="0"/>
              <a:t>A K CHOUBEY (TGT)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62432"/>
            <a:ext cx="8076565" cy="50882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Measuring the Rate of Motion- </a:t>
            </a:r>
            <a:r>
              <a:rPr sz="3200" spc="-5" dirty="0">
                <a:latin typeface="Times New Roman"/>
                <a:cs typeface="Times New Roman"/>
              </a:rPr>
              <a:t>Different  </a:t>
            </a:r>
            <a:r>
              <a:rPr sz="3200" dirty="0">
                <a:latin typeface="Times New Roman"/>
                <a:cs typeface="Times New Roman"/>
              </a:rPr>
              <a:t>objects </a:t>
            </a:r>
            <a:r>
              <a:rPr sz="3200" spc="5" dirty="0">
                <a:latin typeface="Times New Roman"/>
                <a:cs typeface="Times New Roman"/>
              </a:rPr>
              <a:t>may </a:t>
            </a:r>
            <a:r>
              <a:rPr sz="3200" dirty="0">
                <a:latin typeface="Times New Roman"/>
                <a:cs typeface="Times New Roman"/>
              </a:rPr>
              <a:t>take </a:t>
            </a:r>
            <a:r>
              <a:rPr sz="3200" spc="-5" dirty="0">
                <a:latin typeface="Times New Roman"/>
                <a:cs typeface="Times New Roman"/>
              </a:rPr>
              <a:t>different </a:t>
            </a:r>
            <a:r>
              <a:rPr sz="3200" dirty="0">
                <a:latin typeface="Times New Roman"/>
                <a:cs typeface="Times New Roman"/>
              </a:rPr>
              <a:t>amounts of time to  </a:t>
            </a:r>
            <a:r>
              <a:rPr sz="3200" spc="5" dirty="0">
                <a:latin typeface="Times New Roman"/>
                <a:cs typeface="Times New Roman"/>
              </a:rPr>
              <a:t>cover </a:t>
            </a:r>
            <a:r>
              <a:rPr sz="3200" dirty="0">
                <a:latin typeface="Times New Roman"/>
                <a:cs typeface="Times New Roman"/>
              </a:rPr>
              <a:t>a given distance. Some of them move  fast and some move </a:t>
            </a:r>
            <a:r>
              <a:rPr sz="3200" spc="-30" dirty="0">
                <a:latin typeface="Times New Roman"/>
                <a:cs typeface="Times New Roman"/>
              </a:rPr>
              <a:t>slowly. </a:t>
            </a:r>
            <a:r>
              <a:rPr sz="3200" dirty="0">
                <a:latin typeface="Times New Roman"/>
                <a:cs typeface="Times New Roman"/>
              </a:rPr>
              <a:t>One of the ways of  measuring the rate of motion of an object is to  find </a:t>
            </a:r>
            <a:r>
              <a:rPr sz="3200" spc="5" dirty="0">
                <a:latin typeface="Times New Roman"/>
                <a:cs typeface="Times New Roman"/>
              </a:rPr>
              <a:t>out </a:t>
            </a:r>
            <a:r>
              <a:rPr sz="3200" dirty="0">
                <a:latin typeface="Times New Roman"/>
                <a:cs typeface="Times New Roman"/>
              </a:rPr>
              <a:t>the distance travelled by the object in  unit time. This quantity is referred to as</a:t>
            </a:r>
            <a:r>
              <a:rPr sz="3200" spc="-13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speed.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Times New Roman"/>
                <a:cs typeface="Times New Roman"/>
              </a:rPr>
              <a:t>Speed=Distance/Time</a:t>
            </a:r>
            <a:endParaRPr sz="3200">
              <a:latin typeface="Times New Roman"/>
              <a:cs typeface="Times New Roman"/>
            </a:endParaRPr>
          </a:p>
          <a:p>
            <a:pPr marL="355600" marR="659130" indent="-342900">
              <a:lnSpc>
                <a:spcPts val="3760"/>
              </a:lnSpc>
              <a:spcBef>
                <a:spcPts val="960"/>
              </a:spcBef>
            </a:pPr>
            <a:r>
              <a:rPr sz="3200" spc="-35" dirty="0">
                <a:latin typeface="Times New Roman"/>
                <a:cs typeface="Times New Roman"/>
              </a:rPr>
              <a:t>Average </a:t>
            </a:r>
            <a:r>
              <a:rPr sz="3200" dirty="0">
                <a:latin typeface="Times New Roman"/>
                <a:cs typeface="Times New Roman"/>
              </a:rPr>
              <a:t>Speed =total distance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travelled/Total  </a:t>
            </a:r>
            <a:r>
              <a:rPr sz="3200" dirty="0">
                <a:latin typeface="Times New Roman"/>
                <a:cs typeface="Times New Roman"/>
              </a:rPr>
              <a:t>time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taken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43705" y="0"/>
            <a:ext cx="165671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10" dirty="0"/>
              <a:t>V</a:t>
            </a:r>
            <a:r>
              <a:rPr spc="-5" dirty="0"/>
              <a:t>elocity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7288" y="1221435"/>
            <a:ext cx="8129905" cy="3831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spc="-35" dirty="0">
                <a:latin typeface="Calibri"/>
                <a:cs typeface="Calibri"/>
              </a:rPr>
              <a:t>rate </a:t>
            </a:r>
            <a:r>
              <a:rPr sz="3200" dirty="0">
                <a:latin typeface="Calibri"/>
                <a:cs typeface="Calibri"/>
              </a:rPr>
              <a:t>of motion </a:t>
            </a:r>
            <a:r>
              <a:rPr sz="3200" spc="-5" dirty="0">
                <a:latin typeface="Calibri"/>
                <a:cs typeface="Calibri"/>
              </a:rPr>
              <a:t>is </a:t>
            </a:r>
            <a:r>
              <a:rPr sz="3200" spc="-10" dirty="0">
                <a:latin typeface="Calibri"/>
                <a:cs typeface="Calibri"/>
              </a:rPr>
              <a:t>more </a:t>
            </a:r>
            <a:r>
              <a:rPr sz="3200" spc="-5" dirty="0">
                <a:latin typeface="Calibri"/>
                <a:cs typeface="Calibri"/>
              </a:rPr>
              <a:t>meaningful </a:t>
            </a:r>
            <a:r>
              <a:rPr sz="3200" dirty="0">
                <a:latin typeface="Calibri"/>
                <a:cs typeface="Calibri"/>
              </a:rPr>
              <a:t>if </a:t>
            </a:r>
            <a:r>
              <a:rPr sz="3200" spc="-25" dirty="0">
                <a:latin typeface="Calibri"/>
                <a:cs typeface="Calibri"/>
              </a:rPr>
              <a:t>we  </a:t>
            </a:r>
            <a:r>
              <a:rPr sz="3200" spc="-5" dirty="0">
                <a:latin typeface="Calibri"/>
                <a:cs typeface="Calibri"/>
              </a:rPr>
              <a:t>specify if </a:t>
            </a:r>
            <a:r>
              <a:rPr sz="3200" spc="-15" dirty="0">
                <a:latin typeface="Calibri"/>
                <a:cs typeface="Calibri"/>
              </a:rPr>
              <a:t>we </a:t>
            </a:r>
            <a:r>
              <a:rPr sz="3200" spc="-5" dirty="0">
                <a:latin typeface="Calibri"/>
                <a:cs typeface="Calibri"/>
              </a:rPr>
              <a:t>specify </a:t>
            </a:r>
            <a:r>
              <a:rPr sz="3200" dirty="0">
                <a:latin typeface="Calibri"/>
                <a:cs typeface="Calibri"/>
              </a:rPr>
              <a:t>its </a:t>
            </a:r>
            <a:r>
              <a:rPr sz="3200" spc="-5" dirty="0">
                <a:latin typeface="Calibri"/>
                <a:cs typeface="Calibri"/>
              </a:rPr>
              <a:t>direction </a:t>
            </a:r>
            <a:r>
              <a:rPr sz="3200" dirty="0">
                <a:latin typeface="Calibri"/>
                <a:cs typeface="Calibri"/>
              </a:rPr>
              <a:t>of motion with  </a:t>
            </a:r>
            <a:r>
              <a:rPr sz="3200" spc="-5" dirty="0">
                <a:latin typeface="Calibri"/>
                <a:cs typeface="Calibri"/>
              </a:rPr>
              <a:t>speed, </a:t>
            </a:r>
            <a:r>
              <a:rPr sz="3200" dirty="0">
                <a:latin typeface="Calibri"/>
                <a:cs typeface="Calibri"/>
              </a:rPr>
              <a:t>which </a:t>
            </a:r>
            <a:r>
              <a:rPr sz="3200" spc="-5" dirty="0">
                <a:latin typeface="Calibri"/>
                <a:cs typeface="Calibri"/>
              </a:rPr>
              <a:t>is </a:t>
            </a:r>
            <a:r>
              <a:rPr sz="3200" spc="-10" dirty="0">
                <a:latin typeface="Calibri"/>
                <a:cs typeface="Calibri"/>
              </a:rPr>
              <a:t>termed </a:t>
            </a:r>
            <a:r>
              <a:rPr sz="3200" dirty="0">
                <a:latin typeface="Calibri"/>
                <a:cs typeface="Calibri"/>
              </a:rPr>
              <a:t>as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velocity.</a:t>
            </a:r>
            <a:endParaRPr sz="3200">
              <a:latin typeface="Calibri"/>
              <a:cs typeface="Calibri"/>
            </a:endParaRPr>
          </a:p>
          <a:p>
            <a:pPr marL="12700" marR="3374390">
              <a:lnSpc>
                <a:spcPts val="4610"/>
              </a:lnSpc>
              <a:spcBef>
                <a:spcPts val="280"/>
              </a:spcBef>
            </a:pPr>
            <a:r>
              <a:rPr sz="3200" spc="-5" dirty="0">
                <a:latin typeface="Calibri"/>
                <a:cs typeface="Calibri"/>
              </a:rPr>
              <a:t>It is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15" dirty="0">
                <a:latin typeface="Calibri"/>
                <a:cs typeface="Calibri"/>
              </a:rPr>
              <a:t>vector </a:t>
            </a:r>
            <a:r>
              <a:rPr sz="3200" spc="-30" dirty="0">
                <a:latin typeface="Calibri"/>
                <a:cs typeface="Calibri"/>
              </a:rPr>
              <a:t>quantity.  </a:t>
            </a:r>
            <a:r>
              <a:rPr sz="3200" spc="-160" dirty="0">
                <a:latin typeface="Calibri"/>
                <a:cs typeface="Calibri"/>
              </a:rPr>
              <a:t>V</a:t>
            </a:r>
            <a:r>
              <a:rPr sz="3200" dirty="0">
                <a:latin typeface="Calibri"/>
                <a:cs typeface="Calibri"/>
              </a:rPr>
              <a:t>elocity</a:t>
            </a:r>
            <a:r>
              <a:rPr sz="3200" spc="-20" dirty="0">
                <a:latin typeface="Calibri"/>
                <a:cs typeface="Calibri"/>
              </a:rPr>
              <a:t>=</a:t>
            </a:r>
            <a:r>
              <a:rPr sz="3200" spc="-5" dirty="0">
                <a:latin typeface="Calibri"/>
                <a:cs typeface="Calibri"/>
              </a:rPr>
              <a:t>Di</a:t>
            </a:r>
            <a:r>
              <a:rPr sz="3200" spc="-15" dirty="0">
                <a:latin typeface="Calibri"/>
                <a:cs typeface="Calibri"/>
              </a:rPr>
              <a:t>s</a:t>
            </a:r>
            <a:r>
              <a:rPr sz="3200" spc="-5" dirty="0">
                <a:latin typeface="Calibri"/>
                <a:cs typeface="Calibri"/>
              </a:rPr>
              <a:t>palceme</a:t>
            </a:r>
            <a:r>
              <a:rPr sz="3200" spc="-40" dirty="0">
                <a:latin typeface="Calibri"/>
                <a:cs typeface="Calibri"/>
              </a:rPr>
              <a:t>n</a:t>
            </a:r>
            <a:r>
              <a:rPr sz="3200" spc="10" dirty="0">
                <a:latin typeface="Calibri"/>
                <a:cs typeface="Calibri"/>
              </a:rPr>
              <a:t>t</a:t>
            </a:r>
            <a:r>
              <a:rPr sz="3200" spc="-5" dirty="0">
                <a:latin typeface="Calibri"/>
                <a:cs typeface="Calibri"/>
              </a:rPr>
              <a:t>/Ti</a:t>
            </a:r>
            <a:r>
              <a:rPr sz="3200" spc="-15" dirty="0">
                <a:latin typeface="Calibri"/>
                <a:cs typeface="Calibri"/>
              </a:rPr>
              <a:t>m</a:t>
            </a:r>
            <a:r>
              <a:rPr sz="3200" dirty="0">
                <a:latin typeface="Calibri"/>
                <a:cs typeface="Calibri"/>
              </a:rPr>
              <a:t>e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sz="3200" spc="-25" dirty="0">
                <a:latin typeface="Calibri"/>
                <a:cs typeface="Calibri"/>
              </a:rPr>
              <a:t>Average </a:t>
            </a:r>
            <a:r>
              <a:rPr sz="3200" spc="-5" dirty="0">
                <a:latin typeface="Calibri"/>
                <a:cs typeface="Calibri"/>
              </a:rPr>
              <a:t>velocity= </a:t>
            </a:r>
            <a:r>
              <a:rPr sz="3200" spc="-70" dirty="0">
                <a:latin typeface="Calibri"/>
                <a:cs typeface="Calibri"/>
              </a:rPr>
              <a:t>Total </a:t>
            </a:r>
            <a:r>
              <a:rPr sz="3200" spc="-25" dirty="0">
                <a:latin typeface="Calibri"/>
                <a:cs typeface="Calibri"/>
              </a:rPr>
              <a:t>Dispalcement/Total</a:t>
            </a:r>
            <a:r>
              <a:rPr sz="3200" spc="12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Time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Calibri"/>
                <a:cs typeface="Calibri"/>
              </a:rPr>
              <a:t>=v+u/2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457200"/>
            <a:ext cx="81534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ACCELERATION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quantity which specifies changes in velocity is acceleration.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Acceleration :- It is the change in velocity of a body per unit time. ( or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the rate of change of velocity.)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Acceleration = Change in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velocity/</a:t>
            </a: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Time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If the velocity of a body changes from initial value u to final value v in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time t, then acceleration a is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 = v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– u/t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.The SI unit of acceleration is ms - 2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41726" y="461899"/>
            <a:ext cx="28594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Acce</a:t>
            </a:r>
            <a:r>
              <a:rPr sz="4400" spc="-15" dirty="0"/>
              <a:t>l</a:t>
            </a:r>
            <a:r>
              <a:rPr sz="4400" dirty="0"/>
              <a:t>e</a:t>
            </a:r>
            <a:r>
              <a:rPr sz="4400" spc="-85" dirty="0"/>
              <a:t>r</a:t>
            </a:r>
            <a:r>
              <a:rPr sz="4400" spc="-40" dirty="0"/>
              <a:t>a</a:t>
            </a:r>
            <a:r>
              <a:rPr sz="4400" dirty="0"/>
              <a:t>tion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58493"/>
            <a:ext cx="7698105" cy="441642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302260" indent="-342900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spc="-30" dirty="0">
                <a:latin typeface="Calibri"/>
                <a:cs typeface="Calibri"/>
              </a:rPr>
              <a:t>rate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5" dirty="0">
                <a:latin typeface="Calibri"/>
                <a:cs typeface="Calibri"/>
              </a:rPr>
              <a:t>change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5" dirty="0">
                <a:latin typeface="Calibri"/>
                <a:cs typeface="Calibri"/>
              </a:rPr>
              <a:t>velocity </a:t>
            </a:r>
            <a:r>
              <a:rPr sz="3200" dirty="0">
                <a:latin typeface="Calibri"/>
                <a:cs typeface="Calibri"/>
              </a:rPr>
              <a:t>is </a:t>
            </a:r>
            <a:r>
              <a:rPr sz="3200" spc="-5" dirty="0">
                <a:latin typeface="Calibri"/>
                <a:cs typeface="Calibri"/>
              </a:rPr>
              <a:t>termed </a:t>
            </a:r>
            <a:r>
              <a:rPr sz="3200" spc="5" dirty="0">
                <a:latin typeface="Calibri"/>
                <a:cs typeface="Calibri"/>
              </a:rPr>
              <a:t>as  </a:t>
            </a:r>
            <a:r>
              <a:rPr sz="3200" spc="-5" dirty="0">
                <a:latin typeface="Calibri"/>
                <a:cs typeface="Calibri"/>
              </a:rPr>
              <a:t>acceleration. (During </a:t>
            </a:r>
            <a:r>
              <a:rPr sz="3200" spc="-15" dirty="0">
                <a:latin typeface="Calibri"/>
                <a:cs typeface="Calibri"/>
              </a:rPr>
              <a:t>non-uniform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motion)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3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Acceleration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=a=v-u/t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Its </a:t>
            </a:r>
            <a:r>
              <a:rPr sz="3200" spc="-5" dirty="0">
                <a:latin typeface="Calibri"/>
                <a:cs typeface="Calibri"/>
              </a:rPr>
              <a:t>SI unit </a:t>
            </a:r>
            <a:r>
              <a:rPr sz="3200" dirty="0">
                <a:latin typeface="Calibri"/>
                <a:cs typeface="Calibri"/>
              </a:rPr>
              <a:t>is</a:t>
            </a:r>
            <a:r>
              <a:rPr sz="3200" spc="4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m/s2</a:t>
            </a:r>
            <a:endParaRPr sz="3200">
              <a:latin typeface="Calibri"/>
              <a:cs typeface="Calibri"/>
            </a:endParaRPr>
          </a:p>
          <a:p>
            <a:pPr marL="355600" marR="395605" indent="-342900">
              <a:lnSpc>
                <a:spcPts val="3460"/>
              </a:lnSpc>
              <a:spcBef>
                <a:spcPts val="81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Uniform </a:t>
            </a:r>
            <a:r>
              <a:rPr sz="3200" spc="-5" dirty="0">
                <a:latin typeface="Calibri"/>
                <a:cs typeface="Calibri"/>
              </a:rPr>
              <a:t>acceleration-When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change </a:t>
            </a:r>
            <a:r>
              <a:rPr sz="3200" dirty="0">
                <a:latin typeface="Calibri"/>
                <a:cs typeface="Calibri"/>
              </a:rPr>
              <a:t>in  </a:t>
            </a:r>
            <a:r>
              <a:rPr sz="3200" spc="-5" dirty="0">
                <a:latin typeface="Calibri"/>
                <a:cs typeface="Calibri"/>
              </a:rPr>
              <a:t>velocity </a:t>
            </a:r>
            <a:r>
              <a:rPr sz="3200" dirty="0">
                <a:latin typeface="Calibri"/>
                <a:cs typeface="Calibri"/>
              </a:rPr>
              <a:t>is equal in </a:t>
            </a:r>
            <a:r>
              <a:rPr sz="3200" spc="-5" dirty="0">
                <a:latin typeface="Calibri"/>
                <a:cs typeface="Calibri"/>
              </a:rPr>
              <a:t>equal </a:t>
            </a:r>
            <a:r>
              <a:rPr sz="3200" spc="-10" dirty="0">
                <a:latin typeface="Calibri"/>
                <a:cs typeface="Calibri"/>
              </a:rPr>
              <a:t>intervals </a:t>
            </a:r>
            <a:r>
              <a:rPr sz="3200" spc="-5" dirty="0">
                <a:latin typeface="Calibri"/>
                <a:cs typeface="Calibri"/>
              </a:rPr>
              <a:t>of</a:t>
            </a:r>
            <a:r>
              <a:rPr sz="3200" spc="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time.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90000"/>
              </a:lnSpc>
              <a:spcBef>
                <a:spcPts val="7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Non-Uniform </a:t>
            </a:r>
            <a:r>
              <a:rPr sz="3200" spc="-5" dirty="0">
                <a:latin typeface="Calibri"/>
                <a:cs typeface="Calibri"/>
              </a:rPr>
              <a:t>acceleration-When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change  </a:t>
            </a:r>
            <a:r>
              <a:rPr sz="3200" dirty="0">
                <a:latin typeface="Calibri"/>
                <a:cs typeface="Calibri"/>
              </a:rPr>
              <a:t>in </a:t>
            </a:r>
            <a:r>
              <a:rPr sz="3200" spc="-5" dirty="0">
                <a:latin typeface="Calibri"/>
                <a:cs typeface="Calibri"/>
              </a:rPr>
              <a:t>velocity </a:t>
            </a:r>
            <a:r>
              <a:rPr sz="3200" dirty="0">
                <a:latin typeface="Calibri"/>
                <a:cs typeface="Calibri"/>
              </a:rPr>
              <a:t>is </a:t>
            </a:r>
            <a:r>
              <a:rPr sz="3200" spc="-5" dirty="0">
                <a:latin typeface="Calibri"/>
                <a:cs typeface="Calibri"/>
              </a:rPr>
              <a:t>unequal </a:t>
            </a:r>
            <a:r>
              <a:rPr sz="3200" dirty="0">
                <a:latin typeface="Calibri"/>
                <a:cs typeface="Calibri"/>
              </a:rPr>
              <a:t>in </a:t>
            </a:r>
            <a:r>
              <a:rPr sz="3200" spc="-5" dirty="0">
                <a:latin typeface="Calibri"/>
                <a:cs typeface="Calibri"/>
              </a:rPr>
              <a:t>equal </a:t>
            </a:r>
            <a:r>
              <a:rPr sz="3200" spc="-10" dirty="0">
                <a:latin typeface="Calibri"/>
                <a:cs typeface="Calibri"/>
              </a:rPr>
              <a:t>intervals </a:t>
            </a:r>
            <a:r>
              <a:rPr sz="3200" spc="-5" dirty="0">
                <a:latin typeface="Calibri"/>
                <a:cs typeface="Calibri"/>
              </a:rPr>
              <a:t>of  </a:t>
            </a:r>
            <a:r>
              <a:rPr sz="3200" dirty="0">
                <a:latin typeface="Calibri"/>
                <a:cs typeface="Calibri"/>
              </a:rPr>
              <a:t>time.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78176" y="461899"/>
            <a:ext cx="47834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/>
              <a:t>Distance </a:t>
            </a:r>
            <a:r>
              <a:rPr sz="4400" dirty="0"/>
              <a:t>time</a:t>
            </a:r>
            <a:r>
              <a:rPr sz="4400" spc="-45" dirty="0"/>
              <a:t> </a:t>
            </a:r>
            <a:r>
              <a:rPr sz="4400" spc="-15" dirty="0"/>
              <a:t>graphs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653415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For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5" dirty="0">
                <a:latin typeface="Calibri"/>
                <a:cs typeface="Calibri"/>
              </a:rPr>
              <a:t>body </a:t>
            </a:r>
            <a:r>
              <a:rPr sz="3200" dirty="0">
                <a:latin typeface="Calibri"/>
                <a:cs typeface="Calibri"/>
              </a:rPr>
              <a:t>moving in </a:t>
            </a:r>
            <a:r>
              <a:rPr sz="3200" spc="-15" dirty="0">
                <a:latin typeface="Calibri"/>
                <a:cs typeface="Calibri"/>
              </a:rPr>
              <a:t>uniform</a:t>
            </a:r>
            <a:r>
              <a:rPr sz="3200" spc="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motion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86125" y="2429255"/>
            <a:ext cx="8004366" cy="37979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07261"/>
            <a:ext cx="751459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For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5" dirty="0">
                <a:latin typeface="Calibri"/>
                <a:cs typeface="Calibri"/>
              </a:rPr>
              <a:t>body </a:t>
            </a:r>
            <a:r>
              <a:rPr sz="3200" dirty="0">
                <a:latin typeface="Calibri"/>
                <a:cs typeface="Calibri"/>
              </a:rPr>
              <a:t>moving with </a:t>
            </a:r>
            <a:r>
              <a:rPr sz="3200" spc="-15" dirty="0">
                <a:latin typeface="Calibri"/>
                <a:cs typeface="Calibri"/>
              </a:rPr>
              <a:t>non-uniform</a:t>
            </a:r>
            <a:r>
              <a:rPr sz="3200" spc="7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speed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658287" y="2612567"/>
            <a:ext cx="6115190" cy="38626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4460" y="461899"/>
            <a:ext cx="48152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30" dirty="0"/>
              <a:t>Velocity </a:t>
            </a:r>
            <a:r>
              <a:rPr sz="4400" spc="-5" dirty="0"/>
              <a:t>Time</a:t>
            </a:r>
            <a:r>
              <a:rPr sz="4400" spc="-10" dirty="0"/>
              <a:t> </a:t>
            </a:r>
            <a:r>
              <a:rPr sz="4400" spc="-15" dirty="0"/>
              <a:t>Graphs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04024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For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5" dirty="0">
                <a:latin typeface="Calibri"/>
                <a:cs typeface="Calibri"/>
              </a:rPr>
              <a:t>body </a:t>
            </a:r>
            <a:r>
              <a:rPr sz="3200" dirty="0">
                <a:latin typeface="Calibri"/>
                <a:cs typeface="Calibri"/>
              </a:rPr>
              <a:t>moving with </a:t>
            </a:r>
            <a:r>
              <a:rPr sz="3200" spc="-15" dirty="0">
                <a:latin typeface="Calibri"/>
                <a:cs typeface="Calibri"/>
              </a:rPr>
              <a:t>uniform</a:t>
            </a:r>
            <a:r>
              <a:rPr sz="3200" spc="6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velocity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57755" y="2642616"/>
            <a:ext cx="5851146" cy="37155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9170" y="0"/>
            <a:ext cx="758634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31745" marR="5080" indent="-2519680">
              <a:lnSpc>
                <a:spcPct val="100000"/>
              </a:lnSpc>
              <a:spcBef>
                <a:spcPts val="95"/>
              </a:spcBef>
            </a:pPr>
            <a:r>
              <a:rPr spc="-25" dirty="0">
                <a:solidFill>
                  <a:srgbClr val="000000"/>
                </a:solidFill>
              </a:rPr>
              <a:t>For </a:t>
            </a:r>
            <a:r>
              <a:rPr spc="-5" dirty="0">
                <a:solidFill>
                  <a:srgbClr val="000000"/>
                </a:solidFill>
              </a:rPr>
              <a:t>a body moving with </a:t>
            </a:r>
            <a:r>
              <a:rPr spc="-15" dirty="0">
                <a:solidFill>
                  <a:srgbClr val="000000"/>
                </a:solidFill>
              </a:rPr>
              <a:t>non-uniform  acceleration</a:t>
            </a:r>
          </a:p>
        </p:txBody>
      </p:sp>
      <p:sp>
        <p:nvSpPr>
          <p:cNvPr id="3" name="object 3"/>
          <p:cNvSpPr/>
          <p:nvPr/>
        </p:nvSpPr>
        <p:spPr>
          <a:xfrm>
            <a:off x="1709815" y="1498872"/>
            <a:ext cx="5089821" cy="42127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19916" y="1052842"/>
            <a:ext cx="5966327" cy="4446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0" y="928116"/>
            <a:ext cx="5874867" cy="44023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CHAPTER</a:t>
            </a:r>
            <a:r>
              <a:rPr spc="-90" dirty="0"/>
              <a:t> </a:t>
            </a:r>
            <a:r>
              <a:rPr dirty="0"/>
              <a:t>8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9717" y="3894201"/>
            <a:ext cx="146494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20" dirty="0">
                <a:solidFill>
                  <a:srgbClr val="888888"/>
                </a:solidFill>
                <a:latin typeface="Calibri"/>
                <a:cs typeface="Calibri"/>
              </a:rPr>
              <a:t>MOTION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69820" y="865335"/>
            <a:ext cx="2022868" cy="13859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733288" y="284988"/>
            <a:ext cx="3410712" cy="24810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96403" y="4501603"/>
            <a:ext cx="2516060" cy="149307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611549" y="4091524"/>
            <a:ext cx="2177358" cy="177162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5652" y="461899"/>
            <a:ext cx="55511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60" dirty="0">
                <a:solidFill>
                  <a:srgbClr val="000000"/>
                </a:solidFill>
              </a:rPr>
              <a:t>EQUATIONS </a:t>
            </a:r>
            <a:r>
              <a:rPr sz="4400" spc="-5" dirty="0">
                <a:solidFill>
                  <a:srgbClr val="000000"/>
                </a:solidFill>
              </a:rPr>
              <a:t>OF</a:t>
            </a:r>
            <a:r>
              <a:rPr sz="4400" spc="5" dirty="0">
                <a:solidFill>
                  <a:srgbClr val="000000"/>
                </a:solidFill>
              </a:rPr>
              <a:t> </a:t>
            </a:r>
            <a:r>
              <a:rPr sz="4400" spc="-25" dirty="0">
                <a:solidFill>
                  <a:srgbClr val="000000"/>
                </a:solidFill>
              </a:rPr>
              <a:t>MOTION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497840" y="1509941"/>
            <a:ext cx="6579234" cy="178244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937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93065" algn="l"/>
                <a:tab pos="393700" algn="l"/>
              </a:tabLst>
            </a:pPr>
            <a:r>
              <a:rPr sz="3200" spc="-10" dirty="0">
                <a:latin typeface="Calibri"/>
                <a:cs typeface="Calibri"/>
              </a:rPr>
              <a:t>V=u+at </a:t>
            </a:r>
            <a:r>
              <a:rPr sz="3200" spc="-5" dirty="0">
                <a:latin typeface="Calibri"/>
                <a:cs typeface="Calibri"/>
              </a:rPr>
              <a:t>(velocity </a:t>
            </a:r>
            <a:r>
              <a:rPr sz="3200" dirty="0">
                <a:latin typeface="Calibri"/>
                <a:cs typeface="Calibri"/>
              </a:rPr>
              <a:t>time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relation)</a:t>
            </a:r>
            <a:endParaRPr sz="3200">
              <a:latin typeface="Calibri"/>
              <a:cs typeface="Calibri"/>
            </a:endParaRPr>
          </a:p>
          <a:p>
            <a:pPr marL="3937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93065" algn="l"/>
                <a:tab pos="393700" algn="l"/>
              </a:tabLst>
            </a:pPr>
            <a:r>
              <a:rPr sz="3200" spc="-5" dirty="0">
                <a:latin typeface="Calibri"/>
                <a:cs typeface="Calibri"/>
              </a:rPr>
              <a:t>S=ut+1/2at</a:t>
            </a:r>
            <a:r>
              <a:rPr sz="3150" spc="-7" baseline="25132" dirty="0">
                <a:latin typeface="Calibri"/>
                <a:cs typeface="Calibri"/>
              </a:rPr>
              <a:t>2</a:t>
            </a:r>
            <a:r>
              <a:rPr sz="3200" spc="-5" dirty="0">
                <a:latin typeface="Calibri"/>
                <a:cs typeface="Calibri"/>
              </a:rPr>
              <a:t>(position time</a:t>
            </a:r>
            <a:r>
              <a:rPr sz="3200" spc="6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relation)</a:t>
            </a:r>
            <a:endParaRPr sz="3200">
              <a:latin typeface="Calibri"/>
              <a:cs typeface="Calibri"/>
            </a:endParaRPr>
          </a:p>
          <a:p>
            <a:pPr marL="485140" indent="-43497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85140" algn="l"/>
                <a:tab pos="485775" algn="l"/>
              </a:tabLst>
            </a:pPr>
            <a:r>
              <a:rPr sz="3200" dirty="0">
                <a:latin typeface="Calibri"/>
                <a:cs typeface="Calibri"/>
              </a:rPr>
              <a:t>V</a:t>
            </a:r>
            <a:r>
              <a:rPr sz="3150" baseline="25132" dirty="0">
                <a:latin typeface="Calibri"/>
                <a:cs typeface="Calibri"/>
              </a:rPr>
              <a:t>2</a:t>
            </a:r>
            <a:r>
              <a:rPr sz="3200" dirty="0">
                <a:latin typeface="Calibri"/>
                <a:cs typeface="Calibri"/>
              </a:rPr>
              <a:t>-u</a:t>
            </a:r>
            <a:r>
              <a:rPr sz="3150" baseline="25132" dirty="0">
                <a:latin typeface="Calibri"/>
                <a:cs typeface="Calibri"/>
              </a:rPr>
              <a:t>2</a:t>
            </a:r>
            <a:r>
              <a:rPr sz="3200" dirty="0">
                <a:latin typeface="Calibri"/>
                <a:cs typeface="Calibri"/>
              </a:rPr>
              <a:t>=2as </a:t>
            </a:r>
            <a:r>
              <a:rPr sz="3200" spc="-5" dirty="0">
                <a:latin typeface="Calibri"/>
                <a:cs typeface="Calibri"/>
              </a:rPr>
              <a:t>(position velocity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relation)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46095" marR="5080" indent="-270129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Derivation </a:t>
            </a:r>
            <a:r>
              <a:rPr spc="-5" dirty="0"/>
              <a:t>of the </a:t>
            </a:r>
            <a:r>
              <a:rPr spc="-35" dirty="0"/>
              <a:t>first </a:t>
            </a:r>
            <a:r>
              <a:rPr spc="-5" dirty="0"/>
              <a:t>equation </a:t>
            </a:r>
            <a:r>
              <a:rPr spc="-10" dirty="0"/>
              <a:t>of  </a:t>
            </a:r>
            <a:r>
              <a:rPr spc="-5" dirty="0"/>
              <a:t>motion</a:t>
            </a:r>
          </a:p>
        </p:txBody>
      </p:sp>
      <p:sp>
        <p:nvSpPr>
          <p:cNvPr id="3" name="object 3"/>
          <p:cNvSpPr/>
          <p:nvPr/>
        </p:nvSpPr>
        <p:spPr>
          <a:xfrm>
            <a:off x="714755" y="1946808"/>
            <a:ext cx="6534337" cy="33073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4755" y="1658534"/>
            <a:ext cx="7152505" cy="44847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45460" marR="5080" indent="-3032125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Derivation </a:t>
            </a:r>
            <a:r>
              <a:rPr dirty="0"/>
              <a:t>of </a:t>
            </a:r>
            <a:r>
              <a:rPr spc="-5" dirty="0"/>
              <a:t>the </a:t>
            </a:r>
            <a:r>
              <a:rPr spc="-10" dirty="0"/>
              <a:t>second equation of  </a:t>
            </a:r>
            <a:r>
              <a:rPr spc="-5" dirty="0"/>
              <a:t>motion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01858" y="548641"/>
            <a:ext cx="773254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Uniform circular motion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:-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If a body moves in a circular path with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uniform speed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, its motion is called uniform circular motion.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Uniform circular motion is accelerated motion because in a circular motion a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body continuously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changes its direction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The circumference of a circle of radius r is given by 2πr.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03398" y="437133"/>
            <a:ext cx="353567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/>
              <a:t>Circular</a:t>
            </a:r>
            <a:r>
              <a:rPr sz="4400" spc="-60" dirty="0"/>
              <a:t> </a:t>
            </a:r>
            <a:r>
              <a:rPr sz="4400" dirty="0"/>
              <a:t>motion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78916" y="1579245"/>
            <a:ext cx="7985759" cy="15868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buSzPct val="96875"/>
              <a:buFont typeface="Arial"/>
              <a:buChar char="•"/>
              <a:tabLst>
                <a:tab pos="156210" algn="l"/>
              </a:tabLst>
            </a:pP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dirty="0">
                <a:latin typeface="Calibri"/>
                <a:cs typeface="Calibri"/>
              </a:rPr>
              <a:t>motion of a body </a:t>
            </a:r>
            <a:r>
              <a:rPr sz="3200" spc="-5" dirty="0">
                <a:latin typeface="Calibri"/>
                <a:cs typeface="Calibri"/>
              </a:rPr>
              <a:t>in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10" dirty="0">
                <a:latin typeface="Calibri"/>
                <a:cs typeface="Calibri"/>
              </a:rPr>
              <a:t>circular </a:t>
            </a:r>
            <a:r>
              <a:rPr sz="3200" spc="-5" dirty="0">
                <a:latin typeface="Calibri"/>
                <a:cs typeface="Calibri"/>
              </a:rPr>
              <a:t>path is called 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10" dirty="0">
                <a:latin typeface="Calibri"/>
                <a:cs typeface="Calibri"/>
              </a:rPr>
              <a:t>circular </a:t>
            </a:r>
            <a:r>
              <a:rPr sz="3200" spc="-5" dirty="0">
                <a:latin typeface="Calibri"/>
                <a:cs typeface="Calibri"/>
              </a:rPr>
              <a:t>motion.</a:t>
            </a:r>
            <a:endParaRPr sz="3200">
              <a:latin typeface="Calibri"/>
              <a:cs typeface="Calibri"/>
            </a:endParaRPr>
          </a:p>
          <a:p>
            <a:pPr marL="155575" indent="-143510">
              <a:lnSpc>
                <a:spcPct val="100000"/>
              </a:lnSpc>
              <a:spcBef>
                <a:spcPts val="765"/>
              </a:spcBef>
              <a:buSzPct val="96875"/>
              <a:buFont typeface="Arial"/>
              <a:buChar char="•"/>
              <a:tabLst>
                <a:tab pos="156210" algn="l"/>
              </a:tabLst>
            </a:pPr>
            <a:r>
              <a:rPr sz="3200" spc="-15" dirty="0">
                <a:latin typeface="Calibri"/>
                <a:cs typeface="Calibri"/>
              </a:rPr>
              <a:t>For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15" dirty="0">
                <a:latin typeface="Calibri"/>
                <a:cs typeface="Calibri"/>
              </a:rPr>
              <a:t>uniform </a:t>
            </a:r>
            <a:r>
              <a:rPr sz="3200" spc="-10" dirty="0">
                <a:latin typeface="Calibri"/>
                <a:cs typeface="Calibri"/>
              </a:rPr>
              <a:t>circular</a:t>
            </a:r>
            <a:r>
              <a:rPr sz="3200" spc="5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motion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76476" y="3500628"/>
            <a:ext cx="1402418" cy="10315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682571" y="3506355"/>
            <a:ext cx="3425907" cy="26887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735329"/>
            <a:ext cx="175196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rgbClr val="FF0000"/>
                </a:solidFill>
                <a:latin typeface="Calibri"/>
                <a:cs typeface="Calibri"/>
              </a:rPr>
              <a:t>Acitivity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54297" y="229869"/>
            <a:ext cx="4955540" cy="404939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355600" marR="5080" indent="-342900" algn="just">
              <a:lnSpc>
                <a:spcPct val="80000"/>
              </a:lnSpc>
              <a:spcBef>
                <a:spcPts val="625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45" dirty="0">
                <a:latin typeface="Times New Roman"/>
                <a:cs typeface="Times New Roman"/>
              </a:rPr>
              <a:t>Take </a:t>
            </a:r>
            <a:r>
              <a:rPr sz="2200" spc="-5" dirty="0">
                <a:latin typeface="Times New Roman"/>
                <a:cs typeface="Times New Roman"/>
              </a:rPr>
              <a:t>a piece </a:t>
            </a:r>
            <a:r>
              <a:rPr sz="2200" dirty="0">
                <a:latin typeface="Times New Roman"/>
                <a:cs typeface="Times New Roman"/>
              </a:rPr>
              <a:t>of </a:t>
            </a:r>
            <a:r>
              <a:rPr sz="2200" spc="-5" dirty="0">
                <a:latin typeface="Times New Roman"/>
                <a:cs typeface="Times New Roman"/>
              </a:rPr>
              <a:t>thread and tie a small  piece </a:t>
            </a:r>
            <a:r>
              <a:rPr sz="2200" dirty="0">
                <a:latin typeface="Times New Roman"/>
                <a:cs typeface="Times New Roman"/>
              </a:rPr>
              <a:t>of </a:t>
            </a:r>
            <a:r>
              <a:rPr sz="2200" spc="-5" dirty="0">
                <a:latin typeface="Times New Roman"/>
                <a:cs typeface="Times New Roman"/>
              </a:rPr>
              <a:t>stone at one of its ends. Move  the stone </a:t>
            </a:r>
            <a:r>
              <a:rPr sz="2200" spc="-10" dirty="0">
                <a:latin typeface="Times New Roman"/>
                <a:cs typeface="Times New Roman"/>
              </a:rPr>
              <a:t>to </a:t>
            </a:r>
            <a:r>
              <a:rPr sz="2200" spc="-5" dirty="0">
                <a:latin typeface="Times New Roman"/>
                <a:cs typeface="Times New Roman"/>
              </a:rPr>
              <a:t>describe a circular path with  constant speed </a:t>
            </a:r>
            <a:r>
              <a:rPr sz="2200" spc="-10" dirty="0">
                <a:latin typeface="Times New Roman"/>
                <a:cs typeface="Times New Roman"/>
              </a:rPr>
              <a:t>by </a:t>
            </a:r>
            <a:r>
              <a:rPr sz="2200" spc="-5" dirty="0">
                <a:latin typeface="Times New Roman"/>
                <a:cs typeface="Times New Roman"/>
              </a:rPr>
              <a:t>holding the thread </a:t>
            </a:r>
            <a:r>
              <a:rPr sz="2200" spc="-20" dirty="0">
                <a:latin typeface="Times New Roman"/>
                <a:cs typeface="Times New Roman"/>
              </a:rPr>
              <a:t>at  </a:t>
            </a:r>
            <a:r>
              <a:rPr sz="2200" spc="-5" dirty="0">
                <a:latin typeface="Times New Roman"/>
                <a:cs typeface="Times New Roman"/>
              </a:rPr>
              <a:t>the other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end.</a:t>
            </a:r>
            <a:endParaRPr sz="2200">
              <a:latin typeface="Times New Roman"/>
              <a:cs typeface="Times New Roman"/>
            </a:endParaRPr>
          </a:p>
          <a:p>
            <a:pPr marL="355600" marR="6985" indent="-342900" algn="just">
              <a:lnSpc>
                <a:spcPct val="80000"/>
              </a:lnSpc>
              <a:spcBef>
                <a:spcPts val="525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40" dirty="0">
                <a:latin typeface="Times New Roman"/>
                <a:cs typeface="Times New Roman"/>
              </a:rPr>
              <a:t>Now, </a:t>
            </a:r>
            <a:r>
              <a:rPr sz="2200" spc="-5" dirty="0">
                <a:latin typeface="Times New Roman"/>
                <a:cs typeface="Times New Roman"/>
              </a:rPr>
              <a:t>let the stone </a:t>
            </a:r>
            <a:r>
              <a:rPr sz="2200" spc="-10" dirty="0">
                <a:latin typeface="Times New Roman"/>
                <a:cs typeface="Times New Roman"/>
              </a:rPr>
              <a:t>go </a:t>
            </a:r>
            <a:r>
              <a:rPr sz="2200" spc="-5" dirty="0">
                <a:latin typeface="Times New Roman"/>
                <a:cs typeface="Times New Roman"/>
              </a:rPr>
              <a:t>by releasing the  thread.</a:t>
            </a:r>
            <a:endParaRPr sz="22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8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5" dirty="0">
                <a:latin typeface="Times New Roman"/>
                <a:cs typeface="Times New Roman"/>
              </a:rPr>
              <a:t>Repeat the </a:t>
            </a:r>
            <a:r>
              <a:rPr sz="2200" dirty="0">
                <a:latin typeface="Times New Roman"/>
                <a:cs typeface="Times New Roman"/>
              </a:rPr>
              <a:t>activity </a:t>
            </a:r>
            <a:r>
              <a:rPr sz="2200" spc="-5" dirty="0">
                <a:latin typeface="Times New Roman"/>
                <a:cs typeface="Times New Roman"/>
              </a:rPr>
              <a:t>for a few times by  releasing the stone at </a:t>
            </a:r>
            <a:r>
              <a:rPr sz="2200" spc="-10" dirty="0">
                <a:latin typeface="Times New Roman"/>
                <a:cs typeface="Times New Roman"/>
              </a:rPr>
              <a:t>different </a:t>
            </a:r>
            <a:r>
              <a:rPr sz="2200" spc="-5" dirty="0">
                <a:latin typeface="Times New Roman"/>
                <a:cs typeface="Times New Roman"/>
              </a:rPr>
              <a:t>positions  </a:t>
            </a:r>
            <a:r>
              <a:rPr sz="2200" dirty="0">
                <a:latin typeface="Times New Roman"/>
                <a:cs typeface="Times New Roman"/>
              </a:rPr>
              <a:t>of </a:t>
            </a:r>
            <a:r>
              <a:rPr sz="2200" spc="-5" dirty="0">
                <a:latin typeface="Times New Roman"/>
                <a:cs typeface="Times New Roman"/>
              </a:rPr>
              <a:t>the circular path, check whether the  direction in which </a:t>
            </a:r>
            <a:r>
              <a:rPr sz="2200" spc="-10" dirty="0">
                <a:latin typeface="Times New Roman"/>
                <a:cs typeface="Times New Roman"/>
              </a:rPr>
              <a:t>the </a:t>
            </a:r>
            <a:r>
              <a:rPr sz="2200" spc="-5" dirty="0">
                <a:latin typeface="Times New Roman"/>
                <a:cs typeface="Times New Roman"/>
              </a:rPr>
              <a:t>stone </a:t>
            </a:r>
            <a:r>
              <a:rPr sz="2200" spc="-10" dirty="0">
                <a:latin typeface="Times New Roman"/>
                <a:cs typeface="Times New Roman"/>
              </a:rPr>
              <a:t>moves  </a:t>
            </a:r>
            <a:r>
              <a:rPr sz="2200" spc="-5" dirty="0">
                <a:latin typeface="Times New Roman"/>
                <a:cs typeface="Times New Roman"/>
              </a:rPr>
              <a:t>remains the </a:t>
            </a:r>
            <a:r>
              <a:rPr sz="2200" spc="-10" dirty="0">
                <a:latin typeface="Times New Roman"/>
                <a:cs typeface="Times New Roman"/>
              </a:rPr>
              <a:t>same </a:t>
            </a:r>
            <a:r>
              <a:rPr sz="2200" dirty="0">
                <a:latin typeface="Times New Roman"/>
                <a:cs typeface="Times New Roman"/>
              </a:rPr>
              <a:t>or</a:t>
            </a:r>
            <a:r>
              <a:rPr sz="2200" spc="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not.</a:t>
            </a:r>
            <a:endParaRPr sz="2200">
              <a:latin typeface="Times New Roman"/>
              <a:cs typeface="Times New Roman"/>
            </a:endParaRPr>
          </a:p>
          <a:p>
            <a:pPr marL="355600" indent="-342900">
              <a:lnSpc>
                <a:spcPts val="237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60" dirty="0">
                <a:latin typeface="Times New Roman"/>
                <a:cs typeface="Times New Roman"/>
              </a:rPr>
              <a:t>OBSERVATION- </a:t>
            </a:r>
            <a:r>
              <a:rPr sz="2200" spc="-5" dirty="0">
                <a:latin typeface="Times New Roman"/>
                <a:cs typeface="Times New Roman"/>
              </a:rPr>
              <a:t>on </a:t>
            </a:r>
            <a:r>
              <a:rPr sz="2200" dirty="0">
                <a:latin typeface="Times New Roman"/>
                <a:cs typeface="Times New Roman"/>
              </a:rPr>
              <a:t>being </a:t>
            </a:r>
            <a:r>
              <a:rPr sz="2200" spc="-5" dirty="0">
                <a:latin typeface="Times New Roman"/>
                <a:cs typeface="Times New Roman"/>
              </a:rPr>
              <a:t>released</a:t>
            </a:r>
            <a:r>
              <a:rPr sz="2200" spc="-2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endParaRPr sz="2200">
              <a:latin typeface="Times New Roman"/>
              <a:cs typeface="Times New Roman"/>
            </a:endParaRPr>
          </a:p>
          <a:p>
            <a:pPr marL="355600">
              <a:lnSpc>
                <a:spcPts val="2375"/>
              </a:lnSpc>
              <a:tabLst>
                <a:tab pos="1198245" algn="l"/>
                <a:tab pos="2179955" algn="l"/>
                <a:tab pos="3054350" algn="l"/>
                <a:tab pos="3429635" algn="l"/>
                <a:tab pos="4521200" algn="l"/>
              </a:tabLst>
            </a:pPr>
            <a:r>
              <a:rPr sz="2200" spc="-5" dirty="0">
                <a:latin typeface="Times New Roman"/>
                <a:cs typeface="Times New Roman"/>
              </a:rPr>
              <a:t>stone	moves	along	a	straight	line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54297" y="4187190"/>
            <a:ext cx="4953635" cy="176720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355600" marR="5080" algn="just">
              <a:lnSpc>
                <a:spcPct val="80000"/>
              </a:lnSpc>
              <a:spcBef>
                <a:spcPts val="625"/>
              </a:spcBef>
            </a:pPr>
            <a:r>
              <a:rPr sz="2200" spc="-5" dirty="0">
                <a:latin typeface="Times New Roman"/>
                <a:cs typeface="Times New Roman"/>
              </a:rPr>
              <a:t>tangential to the circular </a:t>
            </a:r>
            <a:r>
              <a:rPr sz="2200" dirty="0">
                <a:latin typeface="Times New Roman"/>
                <a:cs typeface="Times New Roman"/>
              </a:rPr>
              <a:t>path. </a:t>
            </a:r>
            <a:r>
              <a:rPr sz="2200" spc="-5" dirty="0">
                <a:latin typeface="Times New Roman"/>
                <a:cs typeface="Times New Roman"/>
              </a:rPr>
              <a:t>This  shows </a:t>
            </a:r>
            <a:r>
              <a:rPr sz="2200" spc="-10" dirty="0">
                <a:latin typeface="Times New Roman"/>
                <a:cs typeface="Times New Roman"/>
              </a:rPr>
              <a:t>that </a:t>
            </a:r>
            <a:r>
              <a:rPr sz="2200" spc="-5" dirty="0">
                <a:latin typeface="Times New Roman"/>
                <a:cs typeface="Times New Roman"/>
              </a:rPr>
              <a:t>the direction </a:t>
            </a:r>
            <a:r>
              <a:rPr sz="2200" dirty="0">
                <a:latin typeface="Times New Roman"/>
                <a:cs typeface="Times New Roman"/>
              </a:rPr>
              <a:t>of </a:t>
            </a:r>
            <a:r>
              <a:rPr sz="2200" spc="-10" dirty="0">
                <a:latin typeface="Times New Roman"/>
                <a:cs typeface="Times New Roman"/>
              </a:rPr>
              <a:t>motion  </a:t>
            </a:r>
            <a:r>
              <a:rPr sz="2200" spc="-5" dirty="0">
                <a:latin typeface="Times New Roman"/>
                <a:cs typeface="Times New Roman"/>
              </a:rPr>
              <a:t>changed at every point </a:t>
            </a:r>
            <a:r>
              <a:rPr sz="2200" spc="-10" dirty="0">
                <a:latin typeface="Times New Roman"/>
                <a:cs typeface="Times New Roman"/>
              </a:rPr>
              <a:t>when </a:t>
            </a:r>
            <a:r>
              <a:rPr sz="2200" spc="-5" dirty="0">
                <a:latin typeface="Times New Roman"/>
                <a:cs typeface="Times New Roman"/>
              </a:rPr>
              <a:t>the stone  was moving along the circular</a:t>
            </a:r>
            <a:r>
              <a:rPr sz="2200" spc="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path.</a:t>
            </a:r>
            <a:endParaRPr sz="2200">
              <a:latin typeface="Times New Roman"/>
              <a:cs typeface="Times New Roman"/>
            </a:endParaRPr>
          </a:p>
          <a:p>
            <a:pPr marL="355600" indent="-342900" algn="just">
              <a:lnSpc>
                <a:spcPts val="2370"/>
              </a:lnSpc>
              <a:buFont typeface="Arial"/>
              <a:buChar char="•"/>
              <a:tabLst>
                <a:tab pos="355600" algn="l"/>
              </a:tabLst>
            </a:pPr>
            <a:r>
              <a:rPr sz="2200" spc="-5" dirty="0">
                <a:latin typeface="Times New Roman"/>
                <a:cs typeface="Times New Roman"/>
              </a:rPr>
              <a:t>Uniform </a:t>
            </a:r>
            <a:r>
              <a:rPr sz="2200" dirty="0">
                <a:latin typeface="Times New Roman"/>
                <a:cs typeface="Times New Roman"/>
              </a:rPr>
              <a:t>circular motion </a:t>
            </a:r>
            <a:r>
              <a:rPr sz="2200" spc="-5" dirty="0">
                <a:latin typeface="Times New Roman"/>
                <a:cs typeface="Times New Roman"/>
              </a:rPr>
              <a:t>is</a:t>
            </a:r>
            <a:r>
              <a:rPr sz="2200" spc="459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an</a:t>
            </a:r>
            <a:endParaRPr sz="2200">
              <a:latin typeface="Times New Roman"/>
              <a:cs typeface="Times New Roman"/>
            </a:endParaRPr>
          </a:p>
          <a:p>
            <a:pPr marL="355600" algn="just">
              <a:lnSpc>
                <a:spcPts val="2370"/>
              </a:lnSpc>
            </a:pPr>
            <a:r>
              <a:rPr sz="2200" spc="-5" dirty="0">
                <a:latin typeface="Times New Roman"/>
                <a:cs typeface="Times New Roman"/>
              </a:rPr>
              <a:t>accelerated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motion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1217" y="1993054"/>
            <a:ext cx="3272879" cy="41229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914400"/>
            <a:ext cx="8143875" cy="518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06475" marR="5080" indent="-75755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Motion is </a:t>
            </a:r>
            <a:r>
              <a:rPr spc="-15" dirty="0"/>
              <a:t>defined </a:t>
            </a:r>
            <a:r>
              <a:rPr spc="-5" dirty="0"/>
              <a:t>as the </a:t>
            </a:r>
            <a:r>
              <a:rPr spc="-10" dirty="0"/>
              <a:t>change </a:t>
            </a:r>
            <a:r>
              <a:rPr spc="-5" dirty="0"/>
              <a:t>in  </a:t>
            </a:r>
            <a:r>
              <a:rPr spc="-10" dirty="0"/>
              <a:t>position </a:t>
            </a:r>
            <a:r>
              <a:rPr spc="-5" dirty="0"/>
              <a:t>of </a:t>
            </a:r>
            <a:r>
              <a:rPr spc="-10" dirty="0"/>
              <a:t>body </a:t>
            </a:r>
            <a:r>
              <a:rPr spc="-5" dirty="0"/>
              <a:t>with</a:t>
            </a:r>
            <a:r>
              <a:rPr spc="10" dirty="0"/>
              <a:t> </a:t>
            </a:r>
            <a:r>
              <a:rPr spc="-5" dirty="0"/>
              <a:t>time.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9453"/>
            <a:ext cx="8072755" cy="3775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3000" spc="-100" dirty="0">
                <a:latin typeface="Times New Roman"/>
                <a:cs typeface="Times New Roman"/>
              </a:rPr>
              <a:t>To </a:t>
            </a:r>
            <a:r>
              <a:rPr sz="3000" spc="-5" dirty="0">
                <a:latin typeface="Times New Roman"/>
                <a:cs typeface="Times New Roman"/>
              </a:rPr>
              <a:t>describe </a:t>
            </a:r>
            <a:r>
              <a:rPr sz="3000" dirty="0">
                <a:latin typeface="Times New Roman"/>
                <a:cs typeface="Times New Roman"/>
              </a:rPr>
              <a:t>the </a:t>
            </a:r>
            <a:r>
              <a:rPr sz="3000" spc="-5" dirty="0">
                <a:latin typeface="Times New Roman"/>
                <a:cs typeface="Times New Roman"/>
              </a:rPr>
              <a:t>position </a:t>
            </a:r>
            <a:r>
              <a:rPr sz="3000" dirty="0">
                <a:latin typeface="Times New Roman"/>
                <a:cs typeface="Times New Roman"/>
              </a:rPr>
              <a:t>(location) </a:t>
            </a:r>
            <a:r>
              <a:rPr sz="3000" spc="-5" dirty="0">
                <a:latin typeface="Times New Roman"/>
                <a:cs typeface="Times New Roman"/>
              </a:rPr>
              <a:t>of an </a:t>
            </a:r>
            <a:r>
              <a:rPr sz="3000" dirty="0">
                <a:latin typeface="Times New Roman"/>
                <a:cs typeface="Times New Roman"/>
              </a:rPr>
              <a:t>object we  need </a:t>
            </a:r>
            <a:r>
              <a:rPr sz="3000" spc="-5" dirty="0">
                <a:latin typeface="Times New Roman"/>
                <a:cs typeface="Times New Roman"/>
              </a:rPr>
              <a:t>to specify </a:t>
            </a:r>
            <a:r>
              <a:rPr sz="3000" dirty="0">
                <a:latin typeface="Times New Roman"/>
                <a:cs typeface="Times New Roman"/>
              </a:rPr>
              <a:t>a </a:t>
            </a:r>
            <a:r>
              <a:rPr sz="3000" spc="-5" dirty="0">
                <a:latin typeface="Times New Roman"/>
                <a:cs typeface="Times New Roman"/>
              </a:rPr>
              <a:t>reference </a:t>
            </a:r>
            <a:r>
              <a:rPr sz="3000" dirty="0">
                <a:latin typeface="Times New Roman"/>
                <a:cs typeface="Times New Roman"/>
              </a:rPr>
              <a:t>point </a:t>
            </a:r>
            <a:r>
              <a:rPr sz="3000" spc="-5" dirty="0">
                <a:latin typeface="Times New Roman"/>
                <a:cs typeface="Times New Roman"/>
              </a:rPr>
              <a:t>called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14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origin.</a:t>
            </a:r>
            <a:endParaRPr sz="3000">
              <a:latin typeface="Times New Roman"/>
              <a:cs typeface="Times New Roman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725"/>
              </a:spcBef>
              <a:buFont typeface="Arial"/>
              <a:buChar char="•"/>
              <a:tabLst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Let </a:t>
            </a:r>
            <a:r>
              <a:rPr sz="3000" spc="-5" dirty="0">
                <a:latin typeface="Times New Roman"/>
                <a:cs typeface="Times New Roman"/>
              </a:rPr>
              <a:t>us assume </a:t>
            </a:r>
            <a:r>
              <a:rPr sz="3000" dirty="0">
                <a:latin typeface="Times New Roman"/>
                <a:cs typeface="Times New Roman"/>
              </a:rPr>
              <a:t>that a school </a:t>
            </a:r>
            <a:r>
              <a:rPr sz="3000" spc="-5" dirty="0">
                <a:latin typeface="Times New Roman"/>
                <a:cs typeface="Times New Roman"/>
              </a:rPr>
              <a:t>in </a:t>
            </a:r>
            <a:r>
              <a:rPr sz="3000" dirty="0">
                <a:latin typeface="Times New Roman"/>
                <a:cs typeface="Times New Roman"/>
              </a:rPr>
              <a:t>a village </a:t>
            </a:r>
            <a:r>
              <a:rPr sz="3000" spc="-10" dirty="0">
                <a:latin typeface="Times New Roman"/>
                <a:cs typeface="Times New Roman"/>
              </a:rPr>
              <a:t>is </a:t>
            </a:r>
            <a:r>
              <a:rPr sz="3000" dirty="0">
                <a:latin typeface="Times New Roman"/>
                <a:cs typeface="Times New Roman"/>
              </a:rPr>
              <a:t>2 km  north </a:t>
            </a:r>
            <a:r>
              <a:rPr sz="3000" spc="-5" dirty="0">
                <a:latin typeface="Times New Roman"/>
                <a:cs typeface="Times New Roman"/>
              </a:rPr>
              <a:t>of </a:t>
            </a:r>
            <a:r>
              <a:rPr sz="3000" dirty="0">
                <a:latin typeface="Times New Roman"/>
                <a:cs typeface="Times New Roman"/>
              </a:rPr>
              <a:t>the railway </a:t>
            </a:r>
            <a:r>
              <a:rPr sz="3000" spc="-5" dirty="0">
                <a:latin typeface="Times New Roman"/>
                <a:cs typeface="Times New Roman"/>
              </a:rPr>
              <a:t>station. </a:t>
            </a:r>
            <a:r>
              <a:rPr sz="3000" spc="-125" dirty="0">
                <a:latin typeface="Times New Roman"/>
                <a:cs typeface="Times New Roman"/>
              </a:rPr>
              <a:t>We </a:t>
            </a:r>
            <a:r>
              <a:rPr sz="3000" dirty="0">
                <a:latin typeface="Times New Roman"/>
                <a:cs typeface="Times New Roman"/>
              </a:rPr>
              <a:t>have specified the  position </a:t>
            </a:r>
            <a:r>
              <a:rPr sz="3000" spc="-5" dirty="0">
                <a:latin typeface="Times New Roman"/>
                <a:cs typeface="Times New Roman"/>
              </a:rPr>
              <a:t>of the school with </a:t>
            </a:r>
            <a:r>
              <a:rPr sz="3000" dirty="0">
                <a:latin typeface="Times New Roman"/>
                <a:cs typeface="Times New Roman"/>
              </a:rPr>
              <a:t>respect </a:t>
            </a:r>
            <a:r>
              <a:rPr sz="3000" spc="-10" dirty="0">
                <a:latin typeface="Times New Roman"/>
                <a:cs typeface="Times New Roman"/>
              </a:rPr>
              <a:t>to </a:t>
            </a:r>
            <a:r>
              <a:rPr sz="3000" spc="-5" dirty="0">
                <a:latin typeface="Times New Roman"/>
                <a:cs typeface="Times New Roman"/>
              </a:rPr>
              <a:t>the </a:t>
            </a:r>
            <a:r>
              <a:rPr sz="3000" dirty="0">
                <a:latin typeface="Times New Roman"/>
                <a:cs typeface="Times New Roman"/>
              </a:rPr>
              <a:t>railway  station. </a:t>
            </a:r>
            <a:r>
              <a:rPr sz="3000" spc="-5" dirty="0">
                <a:latin typeface="Times New Roman"/>
                <a:cs typeface="Times New Roman"/>
              </a:rPr>
              <a:t>In this </a:t>
            </a:r>
            <a:r>
              <a:rPr sz="3000" dirty="0">
                <a:latin typeface="Times New Roman"/>
                <a:cs typeface="Times New Roman"/>
              </a:rPr>
              <a:t>example, the railway </a:t>
            </a:r>
            <a:r>
              <a:rPr sz="3000" spc="-5" dirty="0">
                <a:latin typeface="Times New Roman"/>
                <a:cs typeface="Times New Roman"/>
              </a:rPr>
              <a:t>station </a:t>
            </a:r>
            <a:r>
              <a:rPr sz="3000" spc="-10" dirty="0">
                <a:latin typeface="Times New Roman"/>
                <a:cs typeface="Times New Roman"/>
              </a:rPr>
              <a:t>is </a:t>
            </a:r>
            <a:r>
              <a:rPr sz="3000" dirty="0">
                <a:latin typeface="Times New Roman"/>
                <a:cs typeface="Times New Roman"/>
              </a:rPr>
              <a:t>the  reference point. </a:t>
            </a:r>
            <a:r>
              <a:rPr sz="3000" spc="-120" dirty="0">
                <a:latin typeface="Times New Roman"/>
                <a:cs typeface="Times New Roman"/>
              </a:rPr>
              <a:t>We </a:t>
            </a:r>
            <a:r>
              <a:rPr sz="3000" dirty="0">
                <a:latin typeface="Times New Roman"/>
                <a:cs typeface="Times New Roman"/>
              </a:rPr>
              <a:t>could have </a:t>
            </a:r>
            <a:r>
              <a:rPr sz="3000" spc="-5" dirty="0">
                <a:latin typeface="Times New Roman"/>
                <a:cs typeface="Times New Roman"/>
              </a:rPr>
              <a:t>also </a:t>
            </a:r>
            <a:r>
              <a:rPr sz="3000" dirty="0">
                <a:latin typeface="Times New Roman"/>
                <a:cs typeface="Times New Roman"/>
              </a:rPr>
              <a:t>chosen other  reference </a:t>
            </a:r>
            <a:r>
              <a:rPr sz="3000" spc="-5" dirty="0">
                <a:latin typeface="Times New Roman"/>
                <a:cs typeface="Times New Roman"/>
              </a:rPr>
              <a:t>points according to our</a:t>
            </a:r>
            <a:r>
              <a:rPr sz="3000" spc="9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convenience.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028343"/>
            <a:ext cx="81534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Concept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of Rest and Motion </a:t>
            </a:r>
            <a:endParaRPr lang="en-US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body is said to be in rest if its position does not vary with respect Rest to a given referral point as time passes.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Motion: A body is said to be in motion if there is a continues change in its position with respect to a given referral as time passes.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Concept of rest and motion is related to referral change in position so a single object can be at rest or motion same time with different referral points.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If we consider a single object as referral point and consider it as rest, as a absolute point any object which is at rest with respect to that point is considered at rest and same case with motion.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In general we consider Earth as absolute point considering it at rest, Although It is in motion with respect to Sun and other planets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09600"/>
            <a:ext cx="8077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Distance And Displacement </a:t>
            </a: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The actual path covered during motion of The Change in position made during a body It is needed not to be the Shortest path between two points It is the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Scalar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quantity as It does not have any particular direction motion of a body is known as displacement It is the shortest path between initial and final position It is a vector quantity as it is always directed.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457200"/>
            <a:ext cx="79248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Concept of 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Rate of Motion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Rate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is defined as ratio of change in two quantities Rate is of two types . Average Rate of quantity A with respect to B net change in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A net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change in B .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lnstantaneous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Rate is rate at an Instant that is for very short interval of time. .Speed, Velocity and Acceleration are examples of Rate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Speed=Distance/Time</a:t>
            </a: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Average Speed =Total Distance Travelled/Total Time Taken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6193" y="461899"/>
            <a:ext cx="76765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/>
              <a:t>Uniform </a:t>
            </a:r>
            <a:r>
              <a:rPr sz="4400" dirty="0"/>
              <a:t>and non </a:t>
            </a:r>
            <a:r>
              <a:rPr sz="4400" spc="-15" dirty="0"/>
              <a:t>Uniform</a:t>
            </a:r>
            <a:r>
              <a:rPr sz="4400" dirty="0"/>
              <a:t> motion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8063865" cy="30511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9494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Uniform </a:t>
            </a:r>
            <a:r>
              <a:rPr sz="3200" spc="-5" dirty="0">
                <a:latin typeface="Calibri"/>
                <a:cs typeface="Calibri"/>
              </a:rPr>
              <a:t>Motion- </a:t>
            </a:r>
            <a:r>
              <a:rPr sz="3200" dirty="0">
                <a:latin typeface="Calibri"/>
                <a:cs typeface="Calibri"/>
              </a:rPr>
              <a:t>If a </a:t>
            </a:r>
            <a:r>
              <a:rPr sz="3200" spc="-5" dirty="0">
                <a:latin typeface="Calibri"/>
                <a:cs typeface="Calibri"/>
              </a:rPr>
              <a:t>body </a:t>
            </a:r>
            <a:r>
              <a:rPr sz="3200" spc="-20" dirty="0">
                <a:latin typeface="Calibri"/>
                <a:cs typeface="Calibri"/>
              </a:rPr>
              <a:t>travels </a:t>
            </a:r>
            <a:r>
              <a:rPr sz="3200" spc="-5" dirty="0">
                <a:latin typeface="Calibri"/>
                <a:cs typeface="Calibri"/>
              </a:rPr>
              <a:t>equal  </a:t>
            </a:r>
            <a:r>
              <a:rPr sz="3200" spc="-15" dirty="0">
                <a:latin typeface="Calibri"/>
                <a:cs typeface="Calibri"/>
              </a:rPr>
              <a:t>distance </a:t>
            </a:r>
            <a:r>
              <a:rPr sz="3200" dirty="0">
                <a:latin typeface="Calibri"/>
                <a:cs typeface="Calibri"/>
              </a:rPr>
              <a:t>in </a:t>
            </a:r>
            <a:r>
              <a:rPr sz="3200" spc="-5" dirty="0">
                <a:latin typeface="Calibri"/>
                <a:cs typeface="Calibri"/>
              </a:rPr>
              <a:t>equal </a:t>
            </a:r>
            <a:r>
              <a:rPr sz="3200" spc="-10" dirty="0">
                <a:latin typeface="Calibri"/>
                <a:cs typeface="Calibri"/>
              </a:rPr>
              <a:t>intervals </a:t>
            </a:r>
            <a:r>
              <a:rPr sz="3200" spc="5" dirty="0">
                <a:latin typeface="Calibri"/>
                <a:cs typeface="Calibri"/>
              </a:rPr>
              <a:t>of </a:t>
            </a:r>
            <a:r>
              <a:rPr sz="3200" dirty="0">
                <a:latin typeface="Calibri"/>
                <a:cs typeface="Calibri"/>
              </a:rPr>
              <a:t>time then it is in  </a:t>
            </a:r>
            <a:r>
              <a:rPr sz="3200" spc="-15" dirty="0">
                <a:latin typeface="Calibri"/>
                <a:cs typeface="Calibri"/>
              </a:rPr>
              <a:t>uniform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motion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Non-uniform </a:t>
            </a:r>
            <a:r>
              <a:rPr sz="3200" dirty="0">
                <a:latin typeface="Calibri"/>
                <a:cs typeface="Calibri"/>
              </a:rPr>
              <a:t>motion- If a </a:t>
            </a:r>
            <a:r>
              <a:rPr sz="3200" spc="-5" dirty="0">
                <a:latin typeface="Calibri"/>
                <a:cs typeface="Calibri"/>
              </a:rPr>
              <a:t>body </a:t>
            </a:r>
            <a:r>
              <a:rPr sz="3200" spc="-25" dirty="0">
                <a:latin typeface="Calibri"/>
                <a:cs typeface="Calibri"/>
              </a:rPr>
              <a:t>travels </a:t>
            </a:r>
            <a:r>
              <a:rPr sz="3200" dirty="0">
                <a:latin typeface="Calibri"/>
                <a:cs typeface="Calibri"/>
              </a:rPr>
              <a:t>unequal  </a:t>
            </a:r>
            <a:r>
              <a:rPr sz="3200" spc="-15" dirty="0">
                <a:latin typeface="Calibri"/>
                <a:cs typeface="Calibri"/>
              </a:rPr>
              <a:t>distance </a:t>
            </a:r>
            <a:r>
              <a:rPr sz="3200" dirty="0">
                <a:latin typeface="Calibri"/>
                <a:cs typeface="Calibri"/>
              </a:rPr>
              <a:t>in </a:t>
            </a:r>
            <a:r>
              <a:rPr sz="3200" spc="-5" dirty="0">
                <a:latin typeface="Calibri"/>
                <a:cs typeface="Calibri"/>
              </a:rPr>
              <a:t>equal </a:t>
            </a:r>
            <a:r>
              <a:rPr sz="3200" spc="-10" dirty="0">
                <a:latin typeface="Calibri"/>
                <a:cs typeface="Calibri"/>
              </a:rPr>
              <a:t>intervals </a:t>
            </a:r>
            <a:r>
              <a:rPr sz="3200" spc="5" dirty="0">
                <a:latin typeface="Calibri"/>
                <a:cs typeface="Calibri"/>
              </a:rPr>
              <a:t>of </a:t>
            </a:r>
            <a:r>
              <a:rPr sz="3200" dirty="0">
                <a:latin typeface="Calibri"/>
                <a:cs typeface="Calibri"/>
              </a:rPr>
              <a:t>time then it is in  </a:t>
            </a:r>
            <a:r>
              <a:rPr sz="3200" spc="-15" dirty="0">
                <a:latin typeface="Calibri"/>
                <a:cs typeface="Calibri"/>
              </a:rPr>
              <a:t>uniform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motion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83233" y="461899"/>
            <a:ext cx="61779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/>
              <a:t>Distance </a:t>
            </a:r>
            <a:r>
              <a:rPr sz="4400" dirty="0"/>
              <a:t>and</a:t>
            </a:r>
            <a:r>
              <a:rPr sz="4400" spc="-20" dirty="0"/>
              <a:t> </a:t>
            </a:r>
            <a:r>
              <a:rPr sz="4400" spc="-5" dirty="0"/>
              <a:t>Displacement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8004809" cy="25634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26364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Distance=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5" dirty="0">
                <a:latin typeface="Calibri"/>
                <a:cs typeface="Calibri"/>
              </a:rPr>
              <a:t>total </a:t>
            </a:r>
            <a:r>
              <a:rPr sz="3200" spc="-5" dirty="0">
                <a:latin typeface="Calibri"/>
                <a:cs typeface="Calibri"/>
              </a:rPr>
              <a:t>path length </a:t>
            </a:r>
            <a:r>
              <a:rPr sz="3200" spc="-15" dirty="0">
                <a:latin typeface="Calibri"/>
                <a:cs typeface="Calibri"/>
              </a:rPr>
              <a:t>covered </a:t>
            </a:r>
            <a:r>
              <a:rPr sz="3200" spc="-5" dirty="0">
                <a:latin typeface="Calibri"/>
                <a:cs typeface="Calibri"/>
              </a:rPr>
              <a:t>by </a:t>
            </a:r>
            <a:r>
              <a:rPr sz="3200" dirty="0">
                <a:latin typeface="Calibri"/>
                <a:cs typeface="Calibri"/>
              </a:rPr>
              <a:t>an  object </a:t>
            </a:r>
            <a:r>
              <a:rPr sz="3200" spc="-15" dirty="0">
                <a:latin typeface="Calibri"/>
                <a:cs typeface="Calibri"/>
              </a:rPr>
              <a:t>from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initial position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final  position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Displacement= The </a:t>
            </a:r>
            <a:r>
              <a:rPr sz="3200" spc="-15" dirty="0">
                <a:latin typeface="Calibri"/>
                <a:cs typeface="Calibri"/>
              </a:rPr>
              <a:t>shortest </a:t>
            </a:r>
            <a:r>
              <a:rPr sz="3200" spc="-10" dirty="0">
                <a:latin typeface="Calibri"/>
                <a:cs typeface="Calibri"/>
              </a:rPr>
              <a:t>distance </a:t>
            </a:r>
            <a:r>
              <a:rPr sz="3200" spc="-5" dirty="0">
                <a:latin typeface="Calibri"/>
                <a:cs typeface="Calibri"/>
              </a:rPr>
              <a:t>between 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initial </a:t>
            </a:r>
            <a:r>
              <a:rPr sz="3200" dirty="0">
                <a:latin typeface="Calibri"/>
                <a:cs typeface="Calibri"/>
              </a:rPr>
              <a:t>and the </a:t>
            </a:r>
            <a:r>
              <a:rPr sz="3200" spc="-5" dirty="0">
                <a:latin typeface="Calibri"/>
                <a:cs typeface="Calibri"/>
              </a:rPr>
              <a:t>final</a:t>
            </a:r>
            <a:r>
              <a:rPr sz="3200" spc="9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position.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43127" y="4572000"/>
            <a:ext cx="3637788" cy="20711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882568" y="4473917"/>
            <a:ext cx="2016740" cy="19840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1014</Words>
  <Application>Microsoft Office PowerPoint</Application>
  <PresentationFormat>On-screen Show (4:3)</PresentationFormat>
  <Paragraphs>76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SAINIK SCHOOL GOPALGANJ</vt:lpstr>
      <vt:lpstr>CHAPTER 8</vt:lpstr>
      <vt:lpstr>Slide 3</vt:lpstr>
      <vt:lpstr>Motion is defined as the change in  position of body with time.</vt:lpstr>
      <vt:lpstr>Slide 5</vt:lpstr>
      <vt:lpstr>Slide 6</vt:lpstr>
      <vt:lpstr>Slide 7</vt:lpstr>
      <vt:lpstr>Uniform and non Uniform motion</vt:lpstr>
      <vt:lpstr>Distance and Displacement</vt:lpstr>
      <vt:lpstr>Slide 10</vt:lpstr>
      <vt:lpstr>Velocity</vt:lpstr>
      <vt:lpstr>Slide 12</vt:lpstr>
      <vt:lpstr>Acceleration</vt:lpstr>
      <vt:lpstr>Distance time graphs</vt:lpstr>
      <vt:lpstr>Slide 15</vt:lpstr>
      <vt:lpstr>Velocity Time Graphs</vt:lpstr>
      <vt:lpstr>For a body moving with non-uniform  acceleration</vt:lpstr>
      <vt:lpstr>Slide 18</vt:lpstr>
      <vt:lpstr>Slide 19</vt:lpstr>
      <vt:lpstr>EQUATIONS OF MOTION</vt:lpstr>
      <vt:lpstr>Derivation of the first equation of  motion</vt:lpstr>
      <vt:lpstr>Derivation of the second equation of  motion</vt:lpstr>
      <vt:lpstr>Slide 23</vt:lpstr>
      <vt:lpstr>Circular motion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8</dc:title>
  <dc:creator>DELL</dc:creator>
  <cp:lastModifiedBy>dell</cp:lastModifiedBy>
  <cp:revision>5</cp:revision>
  <dcterms:created xsi:type="dcterms:W3CDTF">2020-03-29T13:50:32Z</dcterms:created>
  <dcterms:modified xsi:type="dcterms:W3CDTF">2020-03-29T14:55:18Z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2019-08-03T00:00:00Z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2020-03-29T00:00:00Z</vt:filetime>
  </property>
</Properties>
</file>